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3" r:id="rId5"/>
    <p:sldId id="265" r:id="rId6"/>
    <p:sldId id="264" r:id="rId7"/>
    <p:sldId id="267" r:id="rId8"/>
    <p:sldId id="258" r:id="rId9"/>
    <p:sldId id="268" r:id="rId10"/>
    <p:sldId id="260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6071" autoAdjust="0"/>
  </p:normalViewPr>
  <p:slideViewPr>
    <p:cSldViewPr snapToGrid="0">
      <p:cViewPr varScale="1">
        <p:scale>
          <a:sx n="84" d="100"/>
          <a:sy n="84" d="100"/>
        </p:scale>
        <p:origin x="-9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3206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99633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3031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30853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0720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77173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46277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1643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21823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0921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7220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000" t="-5000" r="-4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C6642-D2FF-4ADC-BD72-21BBDB8B2FC4}" type="datetimeFigureOut">
              <a:rPr lang="sk-SK" smtClean="0"/>
              <a:pPr/>
              <a:t>21. 5. 2020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DF3E4-BD55-4AB1-BADA-FF4AAE77397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032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lovnik.juls.savba.s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8153" y="2580078"/>
            <a:ext cx="11380922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k-SK" sz="8200" b="1" dirty="0" smtClean="0">
                <a:latin typeface="Comic Sans MS" panose="030F0702030302020204" pitchFamily="66" charset="0"/>
              </a:rPr>
              <a:t>Vzťahy medzi </a:t>
            </a:r>
            <a:br>
              <a:rPr lang="sk-SK" sz="8200" b="1" dirty="0" smtClean="0">
                <a:latin typeface="Comic Sans MS" panose="030F0702030302020204" pitchFamily="66" charset="0"/>
              </a:rPr>
            </a:br>
            <a:r>
              <a:rPr lang="sk-SK" sz="8200" b="1" dirty="0" smtClean="0">
                <a:latin typeface="Comic Sans MS" panose="030F0702030302020204" pitchFamily="66" charset="0"/>
              </a:rPr>
              <a:t>slovami</a:t>
            </a:r>
            <a:endParaRPr lang="sk-SK" sz="8200" b="1" dirty="0">
              <a:latin typeface="Comic Sans MS" panose="030F0702030302020204" pitchFamily="66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42875" y="5691753"/>
            <a:ext cx="4081220" cy="453325"/>
          </a:xfrm>
        </p:spPr>
        <p:txBody>
          <a:bodyPr/>
          <a:lstStyle/>
          <a:p>
            <a:r>
              <a:rPr lang="sk-SK" b="1" dirty="0" smtClean="0">
                <a:latin typeface="Comic Sans MS" panose="030F0702030302020204" pitchFamily="66" charset="0"/>
              </a:rPr>
              <a:t>Mgr. Simona Gondeková</a:t>
            </a:r>
            <a:endParaRPr lang="sk-SK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334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k-SK" sz="4000" b="1" dirty="0" smtClean="0">
                <a:latin typeface="Comic Sans MS" panose="030F0702030302020204" pitchFamily="66" charset="0"/>
              </a:rPr>
              <a:t>Vytvor antonymá k nasledujúcim slovám.</a:t>
            </a:r>
            <a:endParaRPr lang="sk-SK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015543" y="1438412"/>
            <a:ext cx="8160913" cy="4787385"/>
          </a:xfrm>
        </p:spPr>
        <p:txBody>
          <a:bodyPr numCol="3"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úprimný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vysoký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pomalý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chybný – </a:t>
            </a:r>
            <a:endParaRPr lang="sk-SK" sz="2400" dirty="0">
              <a:latin typeface="Comic Sans MS" panose="030F0702030302020204" pitchFamily="66" charset="0"/>
            </a:endParaRPr>
          </a:p>
          <a:p>
            <a:pPr>
              <a:lnSpc>
                <a:spcPct val="16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svetlý </a:t>
            </a:r>
            <a:r>
              <a:rPr lang="sk-SK" sz="2400" dirty="0" smtClean="0">
                <a:latin typeface="Comic Sans MS" panose="030F0702030302020204" pitchFamily="66" charset="0"/>
              </a:rPr>
              <a:t>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široký – </a:t>
            </a:r>
            <a:endParaRPr lang="sk-SK" sz="2400" dirty="0">
              <a:latin typeface="Comic Sans MS" panose="030F0702030302020204" pitchFamily="66" charset="0"/>
            </a:endParaRPr>
          </a:p>
          <a:p>
            <a:pPr>
              <a:lnSpc>
                <a:spcPct val="16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starý </a:t>
            </a:r>
            <a:r>
              <a:rPr lang="sk-SK" sz="2400" dirty="0" smtClean="0">
                <a:latin typeface="Comic Sans MS" panose="030F0702030302020204" pitchFamily="66" charset="0"/>
              </a:rPr>
              <a:t>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zdravý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blízky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rovný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krátky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mäkký – </a:t>
            </a:r>
          </a:p>
          <a:p>
            <a:pPr>
              <a:lnSpc>
                <a:spcPct val="16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t</a:t>
            </a:r>
            <a:r>
              <a:rPr lang="sk-SK" sz="2400" dirty="0" smtClean="0">
                <a:latin typeface="Comic Sans MS" panose="030F0702030302020204" pitchFamily="66" charset="0"/>
              </a:rPr>
              <a:t>eplý – </a:t>
            </a:r>
          </a:p>
          <a:p>
            <a:pPr>
              <a:lnSpc>
                <a:spcPct val="16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č</a:t>
            </a:r>
            <a:r>
              <a:rPr lang="sk-SK" sz="2400" dirty="0" smtClean="0">
                <a:latin typeface="Comic Sans MS" panose="030F0702030302020204" pitchFamily="66" charset="0"/>
              </a:rPr>
              <a:t>istý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prázdny –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chudobný - </a:t>
            </a:r>
          </a:p>
          <a:p>
            <a:pPr>
              <a:lnSpc>
                <a:spcPct val="16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áno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noc –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svetlo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luxus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šikovnosť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krik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zima – </a:t>
            </a:r>
          </a:p>
          <a:p>
            <a:pPr>
              <a:lnSpc>
                <a:spcPct val="16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strach - </a:t>
            </a:r>
          </a:p>
        </p:txBody>
      </p:sp>
    </p:spTree>
    <p:extLst>
      <p:ext uri="{BB962C8B-B14F-4D97-AF65-F5344CB8AC3E}">
        <p14:creationId xmlns="" xmlns:p14="http://schemas.microsoft.com/office/powerpoint/2010/main" val="9411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b="1" dirty="0" smtClean="0">
                <a:latin typeface="Comic Sans MS" panose="030F0702030302020204" pitchFamily="66" charset="0"/>
              </a:rPr>
              <a:t>Slovná zásoba</a:t>
            </a:r>
            <a:endParaRPr lang="sk-SK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22047" y="1850486"/>
            <a:ext cx="9765382" cy="478738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sk-SK" sz="2400" dirty="0" smtClean="0">
                <a:latin typeface="Comic Sans MS" panose="030F0702030302020204" pitchFamily="66" charset="0"/>
              </a:rPr>
              <a:t> súhrn všetkých slov, ktoré existujú v danom jazyku</a:t>
            </a:r>
          </a:p>
          <a:p>
            <a:pPr algn="just">
              <a:lnSpc>
                <a:spcPct val="15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 </a:t>
            </a:r>
            <a:r>
              <a:rPr lang="sk-SK" sz="2400" dirty="0" smtClean="0">
                <a:latin typeface="Comic Sans MS" panose="030F0702030302020204" pitchFamily="66" charset="0"/>
              </a:rPr>
              <a:t>slovná zásoba slovenského jazyka – súhrn všetkých slov, ktoré existujú v slovenskom jazyku</a:t>
            </a:r>
          </a:p>
          <a:p>
            <a:pPr algn="just">
              <a:lnSpc>
                <a:spcPct val="150000"/>
              </a:lnSpc>
            </a:pPr>
            <a:r>
              <a:rPr lang="sk-SK" sz="2400" dirty="0">
                <a:latin typeface="Comic Sans MS" panose="030F0702030302020204" pitchFamily="66" charset="0"/>
              </a:rPr>
              <a:t> </a:t>
            </a:r>
            <a:r>
              <a:rPr lang="sk-SK" sz="2400" dirty="0" smtClean="0">
                <a:latin typeface="Comic Sans MS" panose="030F0702030302020204" pitchFamily="66" charset="0"/>
              </a:rPr>
              <a:t>slovná zásoba slovenského jazyka je zaznamenaná v rôznych druhov slovníkov slovenského jazyka, napr. v pravopisnom slovníku, v synonymickom slovníku, vo výkladovom slovníku, v historickom slovníku, ...</a:t>
            </a:r>
          </a:p>
        </p:txBody>
      </p:sp>
    </p:spTree>
    <p:extLst>
      <p:ext uri="{BB962C8B-B14F-4D97-AF65-F5344CB8AC3E}">
        <p14:creationId xmlns="" xmlns:p14="http://schemas.microsoft.com/office/powerpoint/2010/main" val="18565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omic Sans MS" pitchFamily="66" charset="0"/>
              </a:rPr>
              <a:t>Tieto tri slovníky by nemali chýbať v žiadnej domácnosti </a:t>
            </a:r>
            <a:endParaRPr lang="sk-SK" dirty="0">
              <a:latin typeface="Comic Sans MS" pitchFamily="66" charset="0"/>
            </a:endParaRPr>
          </a:p>
        </p:txBody>
      </p:sp>
      <p:pic>
        <p:nvPicPr>
          <p:cNvPr id="4" name="Picture 2" descr="Kniha: Pravidlá slovenského pravopisu (Kolektív autorov) | Martinu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879306"/>
            <a:ext cx="2395656" cy="3632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Kniha: Krátky slovník slovenského jazyka (Kolektív autorov) | Martin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671" y="1939308"/>
            <a:ext cx="2590506" cy="376487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ynonymický slovník slovenčiny | KNIHCENTRUM.s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365" y="1902728"/>
            <a:ext cx="2667901" cy="39998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721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k-SK" sz="5400" b="1" dirty="0" smtClean="0">
                <a:latin typeface="Comic Sans MS" panose="030F0702030302020204" pitchFamily="66" charset="0"/>
              </a:rPr>
              <a:t>Synonymá</a:t>
            </a:r>
            <a:endParaRPr lang="sk-SK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303230"/>
            <a:ext cx="10515600" cy="478738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sk-SK" sz="2200" dirty="0">
                <a:latin typeface="Comic Sans MS" panose="030F0702030302020204" pitchFamily="66" charset="0"/>
              </a:rPr>
              <a:t> </a:t>
            </a:r>
            <a:r>
              <a:rPr lang="sk-SK" sz="2200" dirty="0" smtClean="0">
                <a:latin typeface="Comic Sans MS" panose="030F0702030302020204" pitchFamily="66" charset="0"/>
              </a:rPr>
              <a:t>slová, ktoré majú rovnaký alebo podobný význam</a:t>
            </a:r>
          </a:p>
          <a:p>
            <a:pPr algn="just">
              <a:lnSpc>
                <a:spcPct val="150000"/>
              </a:lnSpc>
            </a:pPr>
            <a:r>
              <a:rPr lang="sk-SK" sz="2200" dirty="0">
                <a:latin typeface="Comic Sans MS" panose="030F0702030302020204" pitchFamily="66" charset="0"/>
              </a:rPr>
              <a:t> </a:t>
            </a:r>
            <a:r>
              <a:rPr lang="sk-SK" sz="2200" dirty="0" smtClean="0">
                <a:latin typeface="Comic Sans MS" panose="030F0702030302020204" pitchFamily="66" charset="0"/>
              </a:rPr>
              <a:t>slová, ktoré pomenúvajú jeden jav</a:t>
            </a:r>
          </a:p>
          <a:p>
            <a:pPr algn="just">
              <a:lnSpc>
                <a:spcPct val="150000"/>
              </a:lnSpc>
            </a:pPr>
            <a:r>
              <a:rPr lang="sk-SK" sz="2200" b="1" dirty="0">
                <a:latin typeface="Comic Sans MS" panose="030F0702030302020204" pitchFamily="66" charset="0"/>
              </a:rPr>
              <a:t>rovnoznačné </a:t>
            </a:r>
            <a:r>
              <a:rPr lang="sk-SK" sz="2200" b="1" dirty="0" smtClean="0">
                <a:latin typeface="Comic Sans MS" panose="030F0702030302020204" pitchFamily="66" charset="0"/>
              </a:rPr>
              <a:t>slová</a:t>
            </a:r>
            <a:endParaRPr lang="sk-SK" sz="2200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 tvoria: 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sk-SK" sz="2200" b="1" u="sng" dirty="0" smtClean="0">
                <a:latin typeface="Comic Sans MS" panose="030F0702030302020204" pitchFamily="66" charset="0"/>
              </a:rPr>
              <a:t>synonymické dvojice </a:t>
            </a:r>
            <a:r>
              <a:rPr lang="sk-SK" sz="2200" dirty="0" smtClean="0">
                <a:latin typeface="Comic Sans MS" panose="030F0702030302020204" pitchFamily="66" charset="0"/>
              </a:rPr>
              <a:t>– synonymá, ktoré tvoria dvojicu </a:t>
            </a:r>
            <a:r>
              <a:rPr lang="sk-SK" sz="2200" dirty="0">
                <a:latin typeface="Comic Sans MS" panose="030F0702030302020204" pitchFamily="66" charset="0"/>
              </a:rPr>
              <a:t>(mláka – kaluž, šampionát – </a:t>
            </a:r>
            <a:r>
              <a:rPr lang="sk-SK" sz="2200" dirty="0" smtClean="0">
                <a:latin typeface="Comic Sans MS" panose="030F0702030302020204" pitchFamily="66" charset="0"/>
              </a:rPr>
              <a:t>majstrovstvá, pekný – krásny, ...)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sk-SK" sz="2200" b="1" dirty="0">
                <a:latin typeface="Comic Sans MS" panose="030F0702030302020204" pitchFamily="66" charset="0"/>
              </a:rPr>
              <a:t> </a:t>
            </a:r>
            <a:r>
              <a:rPr lang="sk-SK" sz="2200" b="1" u="sng" dirty="0" smtClean="0">
                <a:latin typeface="Comic Sans MS" panose="030F0702030302020204" pitchFamily="66" charset="0"/>
              </a:rPr>
              <a:t>synonymické rady </a:t>
            </a:r>
            <a:r>
              <a:rPr lang="sk-SK" sz="2200" dirty="0" smtClean="0">
                <a:latin typeface="Comic Sans MS" panose="030F0702030302020204" pitchFamily="66" charset="0"/>
              </a:rPr>
              <a:t>– skupina troch a viacerých synoným (statočný – čestný – poriadny – charakterný - poctivý – rozumný – múdry – rozvážny)</a:t>
            </a:r>
            <a:endParaRPr lang="sk-SK" sz="2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715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721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k-SK" sz="5400" b="1" dirty="0" smtClean="0">
                <a:latin typeface="Comic Sans MS" panose="030F0702030302020204" pitchFamily="66" charset="0"/>
              </a:rPr>
              <a:t>Synonymá</a:t>
            </a:r>
            <a:endParaRPr lang="sk-SK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303230"/>
            <a:ext cx="10515600" cy="478738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sk-SK" dirty="0" smtClean="0">
                <a:latin typeface="Comic Sans MS" panose="030F0702030302020204" pitchFamily="66" charset="0"/>
              </a:rPr>
              <a:t> keď nevieš vymyslieť synonymum, pomôž si internetovým slovníkom na stránke </a:t>
            </a:r>
            <a:r>
              <a:rPr lang="sk-SK" dirty="0">
                <a:latin typeface="Comic Sans MS" panose="030F0702030302020204" pitchFamily="66" charset="0"/>
                <a:hlinkClick r:id="rId2"/>
              </a:rPr>
              <a:t>https://slovnik.juls.savba.sk/</a:t>
            </a:r>
            <a:endParaRPr lang="sk-SK" dirty="0">
              <a:latin typeface="Comic Sans MS" panose="030F0702030302020204" pitchFamily="66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 rotWithShape="1">
          <a:blip r:embed="rId3" cstate="print"/>
          <a:srcRect t="4617" r="1554" b="12134"/>
          <a:stretch/>
        </p:blipFill>
        <p:spPr>
          <a:xfrm>
            <a:off x="631064" y="759853"/>
            <a:ext cx="11212303" cy="5330762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631064" y="1429555"/>
            <a:ext cx="2678806" cy="51515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4897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k-SK" sz="4000" b="1" dirty="0" smtClean="0">
                <a:latin typeface="Comic Sans MS" panose="030F0702030302020204" pitchFamily="66" charset="0"/>
              </a:rPr>
              <a:t>K nasledujúcim slovám napíš synonymá. </a:t>
            </a:r>
            <a:endParaRPr lang="sk-SK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390917" y="1806598"/>
            <a:ext cx="8907887" cy="4787385"/>
          </a:xfrm>
        </p:spPr>
        <p:txBody>
          <a:bodyPr numCol="2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sk-SK" sz="2200" dirty="0">
                <a:latin typeface="Comic Sans MS" panose="030F0702030302020204" pitchFamily="66" charset="0"/>
              </a:rPr>
              <a:t>statočný </a:t>
            </a:r>
            <a:r>
              <a:rPr lang="sk-SK" sz="2200" dirty="0" smtClean="0">
                <a:latin typeface="Comic Sans MS" panose="030F0702030302020204" pitchFamily="66" charset="0"/>
              </a:rPr>
              <a:t>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múdry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nízky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pekná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reval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slušný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vidí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hnevať </a:t>
            </a:r>
            <a:r>
              <a:rPr lang="sk-SK" sz="2200" dirty="0">
                <a:latin typeface="Comic Sans MS" panose="030F0702030302020204" pitchFamily="66" charset="0"/>
              </a:rPr>
              <a:t>sa </a:t>
            </a:r>
            <a:r>
              <a:rPr lang="sk-SK" sz="2200" dirty="0" smtClean="0">
                <a:latin typeface="Comic Sans MS" panose="030F0702030302020204" pitchFamily="66" charset="0"/>
              </a:rPr>
              <a:t>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bežať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bieda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bystrosť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výborne – </a:t>
            </a:r>
          </a:p>
          <a:p>
            <a:pPr algn="just">
              <a:lnSpc>
                <a:spcPct val="150000"/>
              </a:lnSpc>
            </a:pPr>
            <a:r>
              <a:rPr lang="sk-SK" sz="2200" dirty="0" smtClean="0">
                <a:latin typeface="Comic Sans MS" panose="030F0702030302020204" pitchFamily="66" charset="0"/>
              </a:rPr>
              <a:t>krása – </a:t>
            </a:r>
          </a:p>
          <a:p>
            <a:pPr algn="just">
              <a:lnSpc>
                <a:spcPct val="150000"/>
              </a:lnSpc>
            </a:pPr>
            <a:r>
              <a:rPr lang="sk-SK" sz="2200" dirty="0">
                <a:latin typeface="Comic Sans MS" panose="030F0702030302020204" pitchFamily="66" charset="0"/>
              </a:rPr>
              <a:t>t</a:t>
            </a:r>
            <a:r>
              <a:rPr lang="sk-SK" sz="2200" dirty="0" smtClean="0">
                <a:latin typeface="Comic Sans MS" panose="030F0702030302020204" pitchFamily="66" charset="0"/>
              </a:rPr>
              <a:t>elefonoval - </a:t>
            </a:r>
          </a:p>
        </p:txBody>
      </p:sp>
    </p:spTree>
    <p:extLst>
      <p:ext uri="{BB962C8B-B14F-4D97-AF65-F5344CB8AC3E}">
        <p14:creationId xmlns="" xmlns:p14="http://schemas.microsoft.com/office/powerpoint/2010/main" val="7802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k-SK" sz="2800" b="1" dirty="0" smtClean="0">
                <a:latin typeface="Comic Sans MS" panose="030F0702030302020204" pitchFamily="66" charset="0"/>
              </a:rPr>
              <a:t>Pokús sa vytvoriť synonymické rady na nasledujúce slová: </a:t>
            </a:r>
            <a:endParaRPr lang="sk-SK" sz="28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015543" y="1438412"/>
            <a:ext cx="8841347" cy="4787385"/>
          </a:xfrm>
        </p:spPr>
        <p:txBody>
          <a:bodyPr numCol="1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sk-SK" sz="2400" b="1" dirty="0">
                <a:latin typeface="Comic Sans MS" panose="030F0702030302020204" pitchFamily="66" charset="0"/>
              </a:rPr>
              <a:t> </a:t>
            </a:r>
            <a:r>
              <a:rPr lang="sk-SK" sz="2400" b="1" dirty="0" smtClean="0">
                <a:latin typeface="Comic Sans MS" panose="030F0702030302020204" pitchFamily="66" charset="0"/>
              </a:rPr>
              <a:t>veľký</a:t>
            </a:r>
            <a:endParaRPr lang="sk-SK" sz="2400" b="1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sk-SK" sz="2400" b="1" dirty="0">
                <a:latin typeface="Comic Sans MS" panose="030F0702030302020204" pitchFamily="66" charset="0"/>
              </a:rPr>
              <a:t> </a:t>
            </a:r>
            <a:r>
              <a:rPr lang="sk-SK" sz="2400" b="1" dirty="0" smtClean="0">
                <a:latin typeface="Comic Sans MS" panose="030F0702030302020204" pitchFamily="66" charset="0"/>
              </a:rPr>
              <a:t>rozmýšľať</a:t>
            </a:r>
          </a:p>
          <a:p>
            <a:pPr algn="just">
              <a:lnSpc>
                <a:spcPct val="150000"/>
              </a:lnSpc>
            </a:pPr>
            <a:r>
              <a:rPr lang="sk-SK" sz="2400" b="1" dirty="0">
                <a:latin typeface="Comic Sans MS" panose="030F0702030302020204" pitchFamily="66" charset="0"/>
              </a:rPr>
              <a:t> </a:t>
            </a:r>
            <a:r>
              <a:rPr lang="sk-SK" sz="2400" b="1" dirty="0" smtClean="0">
                <a:latin typeface="Comic Sans MS" panose="030F0702030302020204" pitchFamily="66" charset="0"/>
              </a:rPr>
              <a:t>veselý </a:t>
            </a:r>
            <a:endParaRPr lang="sk-SK" sz="2400" b="1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sk-SK" sz="2400" b="1" dirty="0">
                <a:latin typeface="Comic Sans MS" panose="030F0702030302020204" pitchFamily="66" charset="0"/>
              </a:rPr>
              <a:t> </a:t>
            </a:r>
            <a:r>
              <a:rPr lang="sk-SK" sz="2400" b="1" dirty="0" smtClean="0">
                <a:latin typeface="Comic Sans MS" panose="030F0702030302020204" pitchFamily="66" charset="0"/>
              </a:rPr>
              <a:t>dom </a:t>
            </a:r>
            <a:endParaRPr lang="sk-SK" sz="2400" b="1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sk-SK" sz="2400" b="1" dirty="0">
                <a:latin typeface="Comic Sans MS" panose="030F0702030302020204" pitchFamily="66" charset="0"/>
              </a:rPr>
              <a:t> </a:t>
            </a:r>
            <a:r>
              <a:rPr lang="sk-SK" sz="2400" b="1" dirty="0" smtClean="0">
                <a:latin typeface="Comic Sans MS" panose="030F0702030302020204" pitchFamily="66" charset="0"/>
              </a:rPr>
              <a:t>šikovný </a:t>
            </a:r>
          </a:p>
        </p:txBody>
      </p:sp>
    </p:spTree>
    <p:extLst>
      <p:ext uri="{BB962C8B-B14F-4D97-AF65-F5344CB8AC3E}">
        <p14:creationId xmlns="" xmlns:p14="http://schemas.microsoft.com/office/powerpoint/2010/main" val="321456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b="1" dirty="0" smtClean="0">
                <a:latin typeface="Comic Sans MS" panose="030F0702030302020204" pitchFamily="66" charset="0"/>
              </a:rPr>
              <a:t>Antonymá</a:t>
            </a:r>
            <a:endParaRPr lang="sk-SK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26346" y="1690688"/>
            <a:ext cx="9939307" cy="478738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sk-SK" dirty="0" smtClean="0">
                <a:latin typeface="Comic Sans MS" panose="030F0702030302020204" pitchFamily="66" charset="0"/>
              </a:rPr>
              <a:t> sú to slová opačného významu</a:t>
            </a:r>
          </a:p>
          <a:p>
            <a:pPr algn="just">
              <a:lnSpc>
                <a:spcPct val="150000"/>
              </a:lnSpc>
            </a:pPr>
            <a:r>
              <a:rPr lang="sk-SK" dirty="0">
                <a:latin typeface="Comic Sans MS" panose="030F0702030302020204" pitchFamily="66" charset="0"/>
              </a:rPr>
              <a:t> </a:t>
            </a:r>
            <a:r>
              <a:rPr lang="sk-SK" dirty="0" smtClean="0">
                <a:latin typeface="Comic Sans MS" panose="030F0702030302020204" pitchFamily="66" charset="0"/>
              </a:rPr>
              <a:t>dvojice slov, ktoré sú postavené proti sebe</a:t>
            </a:r>
          </a:p>
          <a:p>
            <a:pPr algn="just">
              <a:lnSpc>
                <a:spcPct val="150000"/>
              </a:lnSpc>
            </a:pPr>
            <a:r>
              <a:rPr lang="sk-SK" dirty="0" smtClean="0">
                <a:latin typeface="Comic Sans MS" panose="030F0702030302020204" pitchFamily="66" charset="0"/>
              </a:rPr>
              <a:t> napr. tvrdý – mäkký, pekný – škaredý, čierny – biely, rýchly – pomalý, áno – nie, horný – dolný, deň – noc, zima – leto, živý – mŕtvy, smutný – veselý, smelý – bojazlivý, ...)</a:t>
            </a:r>
            <a:endParaRPr lang="sk-SK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228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k-SK" sz="3600" b="1" dirty="0" smtClean="0">
                <a:latin typeface="Comic Sans MS" panose="030F0702030302020204" pitchFamily="66" charset="0"/>
              </a:rPr>
              <a:t>V nasledujúcich vetách vyhľadaj antonymá. </a:t>
            </a:r>
            <a:endParaRPr lang="sk-SK" sz="3600" b="1" dirty="0">
              <a:latin typeface="Comic Sans MS" panose="030F0702030302020204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632397" y="1690688"/>
            <a:ext cx="8927205" cy="4787385"/>
          </a:xfrm>
        </p:spPr>
        <p:txBody>
          <a:bodyPr numCol="1">
            <a:norm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sk-SK" sz="2400" dirty="0">
                <a:latin typeface="Comic Sans MS" panose="030F0702030302020204" pitchFamily="66" charset="0"/>
              </a:rPr>
              <a:t>Muž podal svoje žene čerstvé koláčiky a šálku kávy. V každej rozprávke bojuje dobro a zlo. Jeden z dvojice hovoril a ten druhý mlčal. Tohtoročné teplé dni sme sa snažili ochladzovať aj studenými nápojmi. Pani učiteľka mi povedala, že miešam jablká s hruškami. Starostlivý rodič vždy rád pomôže svojmu dieťaťu. V televíznej relácii politik presviedčal občana o správnosti prijatých nariadení.</a:t>
            </a:r>
            <a:endParaRPr lang="sk-SK" sz="24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423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3070</TotalTime>
  <Words>347</Words>
  <Application>Microsoft Office PowerPoint</Application>
  <PresentationFormat>Vlastná</PresentationFormat>
  <Paragraphs>68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Vzťahy medzi  slovami</vt:lpstr>
      <vt:lpstr>Slovná zásoba</vt:lpstr>
      <vt:lpstr>Tieto tri slovníky by nemali chýbať v žiadnej domácnosti </vt:lpstr>
      <vt:lpstr>Synonymá</vt:lpstr>
      <vt:lpstr>Synonymá</vt:lpstr>
      <vt:lpstr>K nasledujúcim slovám napíš synonymá. </vt:lpstr>
      <vt:lpstr>Pokús sa vytvoriť synonymické rady na nasledujúce slová: </vt:lpstr>
      <vt:lpstr>Antonymá</vt:lpstr>
      <vt:lpstr>V nasledujúcich vetách vyhľadaj antonymá. </vt:lpstr>
      <vt:lpstr>Vytvor antonymá k nasledujúcim slovám.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Synonymá, antonymá</dc:title>
  <dc:creator>ziak</dc:creator>
  <cp:lastModifiedBy>Peter</cp:lastModifiedBy>
  <cp:revision>78</cp:revision>
  <dcterms:created xsi:type="dcterms:W3CDTF">2020-05-06T20:18:20Z</dcterms:created>
  <dcterms:modified xsi:type="dcterms:W3CDTF">2020-05-21T14:01:22Z</dcterms:modified>
</cp:coreProperties>
</file>